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64" r:id="rId9"/>
    <p:sldId id="265" r:id="rId10"/>
    <p:sldId id="266" r:id="rId11"/>
    <p:sldId id="267"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5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3A7D097-E6B5-4096-B96B-A04A52E4FE41}" type="datetimeFigureOut">
              <a:rPr lang="it-IT" smtClean="0"/>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A7D097-E6B5-4096-B96B-A04A52E4FE41}" type="datetimeFigureOut">
              <a:rPr lang="it-IT" smtClean="0"/>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A7D097-E6B5-4096-B96B-A04A52E4FE41}" type="datetimeFigureOut">
              <a:rPr lang="it-IT" smtClean="0"/>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3A7D097-E6B5-4096-B96B-A04A52E4FE41}" type="datetimeFigureOut">
              <a:rPr lang="it-IT" smtClean="0"/>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3A7D097-E6B5-4096-B96B-A04A52E4FE41}" type="datetimeFigureOut">
              <a:rPr lang="it-IT" smtClean="0"/>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3A7D097-E6B5-4096-B96B-A04A52E4FE41}" type="datetimeFigureOut">
              <a:rPr lang="it-IT" smtClean="0"/>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3A7D097-E6B5-4096-B96B-A04A52E4FE41}" type="datetimeFigureOut">
              <a:rPr lang="it-IT" smtClean="0"/>
              <a:t>08/10/2021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3A7D097-E6B5-4096-B96B-A04A52E4FE41}" type="datetimeFigureOut">
              <a:rPr lang="it-IT" smtClean="0"/>
              <a:t>08/10/2021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3A7D097-E6B5-4096-B96B-A04A52E4FE41}" type="datetimeFigureOut">
              <a:rPr lang="it-IT" smtClean="0"/>
              <a:t>08/10/2021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3A7D097-E6B5-4096-B96B-A04A52E4FE41}" type="datetimeFigureOut">
              <a:rPr lang="it-IT" smtClean="0"/>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3A7D097-E6B5-4096-B96B-A04A52E4FE41}" type="datetimeFigureOut">
              <a:rPr lang="it-IT" smtClean="0"/>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A68FA-2523-4FF3-819A-087145F5D80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7D097-E6B5-4096-B96B-A04A52E4FE41}" type="datetimeFigureOut">
              <a:rPr lang="it-IT" smtClean="0"/>
              <a:t>08/10/2021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A68FA-2523-4FF3-819A-087145F5D80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olivetocitraic.edu.it/?s=bls" TargetMode="External"/><Relationship Id="rId7" Type="http://schemas.openxmlformats.org/officeDocument/2006/relationships/hyperlink" Target="https://youtu.be/C4g6UrRorDM" TargetMode="External"/><Relationship Id="rId2" Type="http://schemas.openxmlformats.org/officeDocument/2006/relationships/hyperlink" Target="https://www.olivetocitraic.edu.it/?page_id=14169" TargetMode="External"/><Relationship Id="rId1" Type="http://schemas.openxmlformats.org/officeDocument/2006/relationships/slideLayout" Target="../slideLayouts/slideLayout2.xml"/><Relationship Id="rId6" Type="http://schemas.openxmlformats.org/officeDocument/2006/relationships/hyperlink" Target="https://youtu.be/dM7N7Waj6gg" TargetMode="External"/><Relationship Id="rId5" Type="http://schemas.openxmlformats.org/officeDocument/2006/relationships/hyperlink" Target="https://youtu.be/yqfn0259zB4" TargetMode="External"/><Relationship Id="rId4" Type="http://schemas.openxmlformats.org/officeDocument/2006/relationships/hyperlink" Target="https://www.youtube.com/watch?v=f-nRt5ILAq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Fz5AjheH4M" TargetMode="External"/><Relationship Id="rId2" Type="http://schemas.openxmlformats.org/officeDocument/2006/relationships/hyperlink" Target="https://www.repubblica.it/dossier/sport/europei-di-calcio-/2021/06/12/news/eriksen_danimarca_finlandia-305759144/?ref=RHTP-BH-I305777302-P1-S1-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4nGQJ8KH-k" TargetMode="External"/><Relationship Id="rId2" Type="http://schemas.openxmlformats.org/officeDocument/2006/relationships/hyperlink" Target="https://www.soccorritori.ch/arresto-cardiaco-e-defibrillatore/"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cp.JPG"/>
          <p:cNvPicPr>
            <a:picLocks noChangeAspect="1"/>
          </p:cNvPicPr>
          <p:nvPr/>
        </p:nvPicPr>
        <p:blipFill>
          <a:blip r:embed="rId2" cstate="print"/>
          <a:stretch>
            <a:fillRect/>
          </a:stretch>
        </p:blipFill>
        <p:spPr>
          <a:xfrm>
            <a:off x="2987824" y="2420888"/>
            <a:ext cx="3600400" cy="2348880"/>
          </a:xfrm>
          <a:prstGeom prst="rect">
            <a:avLst/>
          </a:prstGeom>
        </p:spPr>
      </p:pic>
      <p:sp>
        <p:nvSpPr>
          <p:cNvPr id="5" name="CasellaDiTesto 4"/>
          <p:cNvSpPr txBox="1"/>
          <p:nvPr/>
        </p:nvSpPr>
        <p:spPr>
          <a:xfrm>
            <a:off x="0" y="4653136"/>
            <a:ext cx="9144000"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2400" b="1" dirty="0" smtClean="0">
                <a:solidFill>
                  <a:schemeClr val="bg1"/>
                </a:solidFill>
              </a:rPr>
              <a:t>La Giornata mondiale della Rianimazione Cardio-Polmonare è una campagna globale che si svolge il 16 ottobre di ogni anno con l'obiettivo di creare consapevolezza che tutti possono imparare la RCP e promuovere la formazione sulla RCP.</a:t>
            </a:r>
            <a:endParaRPr lang="it-IT" sz="2400" b="1" dirty="0">
              <a:solidFill>
                <a:schemeClr val="bg1"/>
              </a:solidFill>
            </a:endParaRPr>
          </a:p>
        </p:txBody>
      </p:sp>
      <p:sp>
        <p:nvSpPr>
          <p:cNvPr id="2" name="Titolo 1"/>
          <p:cNvSpPr>
            <a:spLocks noGrp="1"/>
          </p:cNvSpPr>
          <p:nvPr>
            <p:ph type="ctrTitle"/>
          </p:nvPr>
        </p:nvSpPr>
        <p:spPr>
          <a:xfrm>
            <a:off x="251520" y="188640"/>
            <a:ext cx="8892480" cy="244827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b="1" dirty="0" smtClean="0"/>
              <a:t>16 ottobre 2021 </a:t>
            </a:r>
            <a:br>
              <a:rPr lang="it-IT" b="1" dirty="0" smtClean="0"/>
            </a:br>
            <a:r>
              <a:rPr lang="it-IT" b="1" dirty="0" smtClean="0"/>
              <a:t>GIORNATA MONDIALE DELLA RIABILITAZIONE CARDIO-POLMONARE</a:t>
            </a:r>
            <a:br>
              <a:rPr lang="it-IT" b="1" dirty="0" smtClean="0"/>
            </a:br>
            <a:r>
              <a:rPr lang="it-IT" b="1" dirty="0" smtClean="0"/>
              <a:t>RCP </a:t>
            </a:r>
            <a:endParaRPr lang="it-IT"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041577"/>
            <a:ext cx="9144000" cy="381642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None/>
            </a:pPr>
            <a:r>
              <a:rPr lang="it-IT" sz="2400" u="sng" dirty="0" smtClean="0">
                <a:hlinkClick r:id="rId2" tooltip="Permanent Link to Autoformazione Pronto SOCCORSO BLSD"/>
              </a:rPr>
              <a:t>      Autoformazione </a:t>
            </a:r>
            <a:r>
              <a:rPr lang="it-IT" sz="2400" u="sng" dirty="0">
                <a:hlinkClick r:id="rId2" tooltip="Permanent Link to Autoformazione Pronto SOCCORSO BLSD"/>
              </a:rPr>
              <a:t>Pronto SOCCORSO BLSD</a:t>
            </a:r>
            <a:endParaRPr lang="it-IT" sz="2400" dirty="0"/>
          </a:p>
          <a:p>
            <a:pPr>
              <a:buNone/>
            </a:pPr>
            <a:r>
              <a:rPr lang="it-IT" sz="2400" dirty="0" smtClean="0"/>
              <a:t>      </a:t>
            </a:r>
            <a:r>
              <a:rPr lang="it-IT" sz="2400" dirty="0" smtClean="0">
                <a:hlinkClick r:id="rId3"/>
              </a:rPr>
              <a:t>https://www.olivetocitraic.edu.it/?s=bls</a:t>
            </a:r>
            <a:endParaRPr lang="it-IT" sz="2400" dirty="0" smtClean="0"/>
          </a:p>
          <a:p>
            <a:pPr>
              <a:buNone/>
            </a:pPr>
            <a:r>
              <a:rPr lang="it-IT" sz="2400" b="1" dirty="0" smtClean="0">
                <a:hlinkClick r:id="rId4"/>
              </a:rPr>
              <a:t>     Come </a:t>
            </a:r>
            <a:r>
              <a:rPr lang="it-IT" sz="2400" b="1" dirty="0">
                <a:hlinkClick r:id="rId4"/>
              </a:rPr>
              <a:t>si usa un defibrillatore Semiautomatico </a:t>
            </a:r>
            <a:r>
              <a:rPr lang="it-IT" sz="2400" b="1" dirty="0" smtClean="0">
                <a:hlinkClick r:id="rId4"/>
              </a:rPr>
              <a:t>HS1</a:t>
            </a:r>
            <a:r>
              <a:rPr lang="it-IT" sz="2400" b="1" dirty="0" smtClean="0"/>
              <a:t> </a:t>
            </a:r>
            <a:r>
              <a:rPr lang="it-IT" sz="2400" b="1" dirty="0" err="1" smtClean="0"/>
              <a:t>-https</a:t>
            </a:r>
            <a:r>
              <a:rPr lang="it-IT" sz="2400" b="1" dirty="0" smtClean="0"/>
              <a:t>://www.youtube.com/</a:t>
            </a:r>
            <a:r>
              <a:rPr lang="it-IT" sz="2400" b="1" dirty="0" err="1" smtClean="0"/>
              <a:t>watch</a:t>
            </a:r>
            <a:r>
              <a:rPr lang="it-IT" sz="2400" b="1" dirty="0" smtClean="0"/>
              <a:t>?v=f-nRt5ILAqo</a:t>
            </a:r>
          </a:p>
          <a:p>
            <a:pPr>
              <a:buNone/>
            </a:pPr>
            <a:r>
              <a:rPr lang="it-IT" sz="2400" b="1" dirty="0" smtClean="0"/>
              <a:t>     Le </a:t>
            </a:r>
            <a:r>
              <a:rPr lang="it-IT" sz="2400" b="1" dirty="0"/>
              <a:t>Manovre di Rianimazione Cardiopolmonare in caso di arresto </a:t>
            </a:r>
            <a:r>
              <a:rPr lang="it-IT" sz="2400" b="1" dirty="0" smtClean="0"/>
              <a:t>cardiaco</a:t>
            </a:r>
          </a:p>
          <a:p>
            <a:pPr>
              <a:buNone/>
            </a:pPr>
            <a:r>
              <a:rPr lang="it-IT" sz="2400" b="1" dirty="0" smtClean="0">
                <a:hlinkClick r:id="rId5"/>
              </a:rPr>
              <a:t>    Come </a:t>
            </a:r>
            <a:r>
              <a:rPr lang="it-IT" sz="2400" b="1" dirty="0">
                <a:hlinkClick r:id="rId5"/>
              </a:rPr>
              <a:t>intervenire in caso di </a:t>
            </a:r>
            <a:r>
              <a:rPr lang="it-IT" sz="2400" b="1" dirty="0" smtClean="0">
                <a:hlinkClick r:id="rId5"/>
              </a:rPr>
              <a:t>soffocamento</a:t>
            </a:r>
            <a:endParaRPr lang="it-IT" sz="2400" b="1" dirty="0" smtClean="0"/>
          </a:p>
          <a:p>
            <a:pPr>
              <a:buNone/>
            </a:pPr>
            <a:r>
              <a:rPr lang="it-IT" sz="2400" b="1" dirty="0" smtClean="0">
                <a:hlinkClick r:id="rId6"/>
              </a:rPr>
              <a:t>    Primo </a:t>
            </a:r>
            <a:r>
              <a:rPr lang="it-IT" sz="2400" b="1" dirty="0">
                <a:hlinkClick r:id="rId6"/>
              </a:rPr>
              <a:t>soccorso: cosa fare in caso di emergenza</a:t>
            </a:r>
            <a:endParaRPr lang="it-IT" sz="2400" b="1" dirty="0"/>
          </a:p>
          <a:p>
            <a:pPr>
              <a:buNone/>
            </a:pPr>
            <a:r>
              <a:rPr lang="it-IT" sz="2400" b="1" u="sng" dirty="0" smtClean="0">
                <a:hlinkClick r:id="rId7"/>
              </a:rPr>
              <a:t>    Scottature </a:t>
            </a:r>
            <a:r>
              <a:rPr lang="it-IT" sz="2400" b="1" u="sng" dirty="0">
                <a:hlinkClick r:id="rId7"/>
              </a:rPr>
              <a:t>e ferite: cosa fare?</a:t>
            </a:r>
            <a:endParaRPr lang="it-IT" sz="2400" b="1" dirty="0"/>
          </a:p>
          <a:p>
            <a:pPr>
              <a:buNone/>
            </a:pPr>
            <a:endParaRPr lang="it-IT" b="1" dirty="0"/>
          </a:p>
          <a:p>
            <a:pPr>
              <a:buNone/>
            </a:pPr>
            <a:endParaRPr lang="it-IT" b="1" dirty="0"/>
          </a:p>
          <a:p>
            <a:pPr>
              <a:buNone/>
            </a:pPr>
            <a:endParaRPr lang="it-IT" b="1" dirty="0"/>
          </a:p>
          <a:p>
            <a:pPr>
              <a:buNone/>
            </a:pPr>
            <a:endParaRPr lang="it-IT" dirty="0"/>
          </a:p>
        </p:txBody>
      </p:sp>
      <p:pic>
        <p:nvPicPr>
          <p:cNvPr id="4" name="Immagine 3" descr="scuola.JPG"/>
          <p:cNvPicPr>
            <a:picLocks noChangeAspect="1"/>
          </p:cNvPicPr>
          <p:nvPr/>
        </p:nvPicPr>
        <p:blipFill>
          <a:blip r:embed="rId8" cstate="print"/>
          <a:stretch>
            <a:fillRect/>
          </a:stretch>
        </p:blipFill>
        <p:spPr>
          <a:xfrm>
            <a:off x="0" y="1772816"/>
            <a:ext cx="9144000" cy="1195449"/>
          </a:xfrm>
          <a:prstGeom prst="rect">
            <a:avLst/>
          </a:prstGeom>
        </p:spPr>
      </p:pic>
      <p:sp>
        <p:nvSpPr>
          <p:cNvPr id="5" name="CasellaDiTesto 4"/>
          <p:cNvSpPr txBox="1"/>
          <p:nvPr/>
        </p:nvSpPr>
        <p:spPr>
          <a:xfrm>
            <a:off x="0" y="0"/>
            <a:ext cx="91440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it-IT" sz="3600" dirty="0">
              <a:solidFill>
                <a:schemeClr val="bg1"/>
              </a:solidFill>
            </a:endParaRPr>
          </a:p>
          <a:p>
            <a:pPr algn="ctr"/>
            <a:r>
              <a:rPr lang="it-IT" sz="3600" dirty="0" smtClean="0">
                <a:solidFill>
                  <a:schemeClr val="bg1"/>
                </a:solidFill>
              </a:rPr>
              <a:t>Autoformazione e video sul nostro sito</a:t>
            </a:r>
          </a:p>
          <a:p>
            <a:pPr algn="ctr"/>
            <a:endParaRPr lang="it-IT" sz="3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348880"/>
            <a:ext cx="9144000" cy="381642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None/>
            </a:pPr>
            <a:r>
              <a:rPr lang="it-IT" sz="2400" u="sng" dirty="0"/>
              <a:t> </a:t>
            </a:r>
            <a:r>
              <a:rPr lang="it-IT" sz="2400" u="sng" dirty="0" smtClean="0"/>
              <a:t>    </a:t>
            </a:r>
            <a:r>
              <a:rPr lang="it-IT" sz="2800" dirty="0" smtClean="0"/>
              <a:t>Ha </a:t>
            </a:r>
            <a:r>
              <a:rPr lang="it-IT" sz="2800" dirty="0"/>
              <a:t>tenuto col fiato sospeso tutto il mondo Christian </a:t>
            </a:r>
            <a:r>
              <a:rPr lang="it-IT" sz="2800" dirty="0" err="1"/>
              <a:t>Eriksen</a:t>
            </a:r>
            <a:r>
              <a:rPr lang="it-IT" sz="2800" dirty="0"/>
              <a:t>, il giocatore danese crollato a terra a Copenaghen </a:t>
            </a:r>
            <a:r>
              <a:rPr lang="it-IT" sz="2800" dirty="0">
                <a:hlinkClick r:id="rId2"/>
              </a:rPr>
              <a:t>all’improvviso al 43′ del primo tempo della partita</a:t>
            </a:r>
            <a:r>
              <a:rPr lang="it-IT" sz="2800" dirty="0"/>
              <a:t> </a:t>
            </a:r>
            <a:r>
              <a:rPr lang="it-IT" sz="2800" dirty="0" err="1"/>
              <a:t>Danimarca-Finlandia</a:t>
            </a:r>
            <a:r>
              <a:rPr lang="it-IT" sz="2800" dirty="0"/>
              <a:t>: immediatamente, al giocatore è stato applicato il massaggio cardiaco. Poi la respirazione bocca a bocca. Ma ad essere probabilmente risultato decisivo è stato il tempestivo utilizzo del defibrillatore. Dopo pochi minuti, infatti, l’atleta ha ripreso coscienza. </a:t>
            </a:r>
            <a:endParaRPr lang="it-IT" sz="2800" dirty="0" smtClean="0"/>
          </a:p>
          <a:p>
            <a:pPr>
              <a:buNone/>
            </a:pPr>
            <a:r>
              <a:rPr lang="it-IT" sz="2800" dirty="0" smtClean="0">
                <a:hlinkClick r:id="rId3"/>
              </a:rPr>
              <a:t>https</a:t>
            </a:r>
            <a:r>
              <a:rPr lang="it-IT" sz="2800" dirty="0" smtClean="0">
                <a:hlinkClick r:id="rId3"/>
              </a:rPr>
              <a:t>://</a:t>
            </a:r>
            <a:r>
              <a:rPr lang="it-IT" sz="2800" b="1" dirty="0" smtClean="0">
                <a:hlinkClick r:id="rId3"/>
              </a:rPr>
              <a:t>www.youtube.com/watch?v=2Fz5AjheH4M</a:t>
            </a:r>
            <a:endParaRPr lang="it-IT" sz="2800" dirty="0"/>
          </a:p>
          <a:p>
            <a:pPr>
              <a:buNone/>
            </a:pPr>
            <a:endParaRPr lang="it-IT" sz="2800" dirty="0" smtClean="0"/>
          </a:p>
          <a:p>
            <a:pPr>
              <a:buNone/>
            </a:pPr>
            <a:endParaRPr lang="it-IT" sz="2800" dirty="0"/>
          </a:p>
          <a:p>
            <a:pPr>
              <a:buNone/>
            </a:pPr>
            <a:endParaRPr lang="it-IT" sz="2800" dirty="0" smtClean="0"/>
          </a:p>
          <a:p>
            <a:pPr>
              <a:buNone/>
            </a:pPr>
            <a:endParaRPr lang="it-IT" sz="2800" dirty="0"/>
          </a:p>
          <a:p>
            <a:pPr>
              <a:buNone/>
            </a:pPr>
            <a:endParaRPr lang="it-IT" sz="2800" dirty="0" smtClean="0"/>
          </a:p>
          <a:p>
            <a:pPr>
              <a:buNone/>
            </a:pPr>
            <a:endParaRPr lang="it-IT" sz="2800" dirty="0" smtClean="0"/>
          </a:p>
          <a:p>
            <a:pPr>
              <a:buNone/>
            </a:pPr>
            <a:endParaRPr lang="it-IT" sz="2800" dirty="0"/>
          </a:p>
          <a:p>
            <a:pPr>
              <a:buNone/>
            </a:pPr>
            <a:endParaRPr lang="it-IT" sz="2800" dirty="0" smtClean="0"/>
          </a:p>
          <a:p>
            <a:pPr>
              <a:buNone/>
            </a:pPr>
            <a:endParaRPr lang="it-IT" sz="2800" dirty="0"/>
          </a:p>
          <a:p>
            <a:pPr algn="just">
              <a:buNone/>
            </a:pPr>
            <a:endParaRPr lang="it-IT" sz="2800" b="1" dirty="0"/>
          </a:p>
          <a:p>
            <a:pPr algn="just">
              <a:buNone/>
            </a:pPr>
            <a:endParaRPr lang="it-IT" sz="2800" b="1" dirty="0"/>
          </a:p>
          <a:p>
            <a:pPr>
              <a:buNone/>
            </a:pPr>
            <a:endParaRPr lang="it-IT" dirty="0"/>
          </a:p>
        </p:txBody>
      </p:sp>
      <p:sp>
        <p:nvSpPr>
          <p:cNvPr id="5" name="CasellaDiTesto 4"/>
          <p:cNvSpPr txBox="1"/>
          <p:nvPr/>
        </p:nvSpPr>
        <p:spPr>
          <a:xfrm>
            <a:off x="0" y="0"/>
            <a:ext cx="91440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3600" b="1" dirty="0" err="1" smtClean="0"/>
              <a:t>Eriksen</a:t>
            </a:r>
            <a:r>
              <a:rPr lang="it-IT" sz="3600" b="1" dirty="0" smtClean="0"/>
              <a:t> e tanti altri, salvati </a:t>
            </a:r>
            <a:r>
              <a:rPr lang="it-IT" sz="3600" b="1" dirty="0"/>
              <a:t>da massaggio cardiaco e defibrillatore, gli studenti devono conoscere le manovre salvavita: lo dice la L. </a:t>
            </a:r>
            <a:r>
              <a:rPr lang="it-IT" sz="3600" b="1" dirty="0" smtClean="0"/>
              <a:t>107/15</a:t>
            </a:r>
            <a:endParaRPr lang="it-IT" sz="36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Restart A Heart Day: manovre salvavita all&amp;#39;Istituto Sup. Paciolo di  Bracciano — Croce Rossa Italiana Comitato di Sabatin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CasellaDiTesto 7"/>
          <p:cNvSpPr txBox="1"/>
          <p:nvPr/>
        </p:nvSpPr>
        <p:spPr>
          <a:xfrm>
            <a:off x="323528" y="332656"/>
            <a:ext cx="8352928" cy="1569660"/>
          </a:xfrm>
          <a:prstGeom prst="rect">
            <a:avLst/>
          </a:prstGeom>
          <a:noFill/>
        </p:spPr>
        <p:txBody>
          <a:bodyPr wrap="square" rtlCol="0">
            <a:spAutoFit/>
          </a:bodyPr>
          <a:lstStyle/>
          <a:p>
            <a:pPr algn="just"/>
            <a:r>
              <a:rPr lang="it-IT" sz="2400" dirty="0">
                <a:solidFill>
                  <a:schemeClr val="bg1"/>
                </a:solidFill>
              </a:rPr>
              <a:t>La normativa abilita la popolazione (ovvero il </a:t>
            </a:r>
            <a:r>
              <a:rPr lang="it-IT" sz="2400" b="1" i="1" dirty="0">
                <a:solidFill>
                  <a:schemeClr val="bg1"/>
                </a:solidFill>
              </a:rPr>
              <a:t>personale laico</a:t>
            </a:r>
            <a:r>
              <a:rPr lang="it-IT" sz="2400" dirty="0">
                <a:solidFill>
                  <a:schemeClr val="bg1"/>
                </a:solidFill>
              </a:rPr>
              <a:t>, non sanitario) a </a:t>
            </a:r>
            <a:r>
              <a:rPr lang="it-IT" sz="2400" b="1" dirty="0">
                <a:solidFill>
                  <a:schemeClr val="bg1"/>
                </a:solidFill>
              </a:rPr>
              <a:t>praticare il massaggio cardiaco, le manovre di RCP e ad utilizzare il defibrillatore automatico esterno (DAE)</a:t>
            </a:r>
            <a:r>
              <a:rPr lang="it-IT" sz="2400" dirty="0">
                <a:solidFill>
                  <a:schemeClr val="bg1"/>
                </a:solidFill>
              </a:rPr>
              <a:t>, tramite un corso denominato BLS-D (</a:t>
            </a:r>
            <a:r>
              <a:rPr lang="it-IT" sz="2400" dirty="0" err="1">
                <a:solidFill>
                  <a:schemeClr val="bg1"/>
                </a:solidFill>
              </a:rPr>
              <a:t>Basic</a:t>
            </a:r>
            <a:r>
              <a:rPr lang="it-IT" sz="2400" dirty="0">
                <a:solidFill>
                  <a:schemeClr val="bg1"/>
                </a:solidFill>
              </a:rPr>
              <a:t> Life </a:t>
            </a:r>
            <a:r>
              <a:rPr lang="it-IT" sz="2400" dirty="0" err="1">
                <a:solidFill>
                  <a:schemeClr val="bg1"/>
                </a:solidFill>
              </a:rPr>
              <a:t>Support</a:t>
            </a:r>
            <a:r>
              <a:rPr lang="it-IT" sz="2400" dirty="0">
                <a:solidFill>
                  <a:schemeClr val="bg1"/>
                </a:solidFill>
              </a:rPr>
              <a:t> and </a:t>
            </a:r>
            <a:r>
              <a:rPr lang="it-IT" sz="2400" dirty="0" err="1">
                <a:solidFill>
                  <a:schemeClr val="bg1"/>
                </a:solidFill>
              </a:rPr>
              <a:t>Defibrillation</a:t>
            </a:r>
            <a:r>
              <a:rPr lang="it-IT" sz="2400" dirty="0">
                <a:solidFill>
                  <a:schemeClr val="bg1"/>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atena-di-Sopravvivenza.jpg"/>
          <p:cNvPicPr>
            <a:picLocks noGrp="1" noChangeAspect="1"/>
          </p:cNvPicPr>
          <p:nvPr>
            <p:ph idx="1"/>
          </p:nvPr>
        </p:nvPicPr>
        <p:blipFill>
          <a:blip r:embed="rId2" cstate="print"/>
          <a:stretch>
            <a:fillRect/>
          </a:stretch>
        </p:blipFill>
        <p:spPr>
          <a:xfrm>
            <a:off x="0" y="1988840"/>
            <a:ext cx="9144000" cy="4011910"/>
          </a:xfrm>
        </p:spPr>
      </p:pic>
      <p:sp>
        <p:nvSpPr>
          <p:cNvPr id="5" name="CasellaDiTesto 4"/>
          <p:cNvSpPr txBox="1"/>
          <p:nvPr/>
        </p:nvSpPr>
        <p:spPr>
          <a:xfrm>
            <a:off x="755576" y="404664"/>
            <a:ext cx="7920880"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it-IT" sz="2800" b="1" spc="600" dirty="0" smtClean="0">
              <a:solidFill>
                <a:schemeClr val="bg1"/>
              </a:solidFill>
            </a:endParaRPr>
          </a:p>
          <a:p>
            <a:pPr algn="ctr"/>
            <a:r>
              <a:rPr lang="it-IT" sz="2800" b="1" spc="600" dirty="0" smtClean="0">
                <a:solidFill>
                  <a:schemeClr val="bg1"/>
                </a:solidFill>
              </a:rPr>
              <a:t>CATENA  DELLA SOPRAVVIVENZA</a:t>
            </a:r>
          </a:p>
          <a:p>
            <a:pPr algn="ctr"/>
            <a:endParaRPr lang="it-IT" sz="2800" b="1" spc="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4" name="Immagine 3" descr="locandina_50x70cm_manovre.jpg"/>
          <p:cNvPicPr>
            <a:picLocks noChangeAspect="1"/>
          </p:cNvPicPr>
          <p:nvPr/>
        </p:nvPicPr>
        <p:blipFill>
          <a:blip r:embed="rId2" cstate="print"/>
          <a:stretch>
            <a:fillRect/>
          </a:stretch>
        </p:blipFill>
        <p:spPr>
          <a:xfrm>
            <a:off x="1475655" y="0"/>
            <a:ext cx="6120681"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7" name="Immagine 6" descr="rappresentazione-d-del-cuore-con-le-armi-e-gambe-fumetto-segno-triste-che-legge-l-aiuto--un-lato-della-tenuta-fronte-di-142420526.jpg"/>
          <p:cNvPicPr>
            <a:picLocks noChangeAspect="1"/>
          </p:cNvPicPr>
          <p:nvPr/>
        </p:nvPicPr>
        <p:blipFill>
          <a:blip r:embed="rId2" cstate="print"/>
          <a:stretch>
            <a:fillRect/>
          </a:stretch>
        </p:blipFill>
        <p:spPr>
          <a:xfrm>
            <a:off x="3059832" y="0"/>
            <a:ext cx="4876800" cy="3520440"/>
          </a:xfrm>
          <a:prstGeom prst="rect">
            <a:avLst/>
          </a:prstGeom>
        </p:spPr>
      </p:pic>
      <p:sp>
        <p:nvSpPr>
          <p:cNvPr id="6" name="CasellaDiTesto 5"/>
          <p:cNvSpPr txBox="1"/>
          <p:nvPr/>
        </p:nvSpPr>
        <p:spPr>
          <a:xfrm>
            <a:off x="611560" y="3212976"/>
            <a:ext cx="8101408"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endParaRPr lang="it-IT" dirty="0" smtClean="0"/>
          </a:p>
          <a:p>
            <a:pPr algn="just"/>
            <a:r>
              <a:rPr lang="it-IT" dirty="0" smtClean="0"/>
              <a:t>La </a:t>
            </a:r>
            <a:r>
              <a:rPr lang="it-IT" dirty="0"/>
              <a:t>Legge prevede novità finalizzate a rafforzare il primo intervento in caso di arresto cardiaco. Situazione di grande rilievo è l’indicazione di inserire in ambiente scolastico l’insegnamento delle manovre </a:t>
            </a:r>
            <a:r>
              <a:rPr lang="it-IT" dirty="0" err="1" smtClean="0"/>
              <a:t>rianimatorie</a:t>
            </a:r>
            <a:r>
              <a:rPr lang="it-IT" dirty="0" smtClean="0"/>
              <a:t>.</a:t>
            </a:r>
            <a:endParaRPr lang="it-IT" dirty="0"/>
          </a:p>
          <a:p>
            <a:pPr algn="just"/>
            <a:r>
              <a:rPr lang="it-IT" dirty="0" smtClean="0"/>
              <a:t>L’Art</a:t>
            </a:r>
            <a:r>
              <a:rPr lang="it-IT" dirty="0"/>
              <a:t>. 2, della presente Legge, individua i luoghi dove il DAE dovrà essere presente e si può prendere atto che dovrà essere collocato in tutti i luoghi pubblici, centri commerciali, condomini e comunque in tutte le strutture aperte al </a:t>
            </a:r>
            <a:r>
              <a:rPr lang="it-IT" dirty="0" smtClean="0"/>
              <a:t>pubblico.</a:t>
            </a:r>
            <a:endParaRPr lang="it-IT" dirty="0"/>
          </a:p>
          <a:p>
            <a:pPr algn="just"/>
            <a:r>
              <a:rPr lang="it-IT" dirty="0" smtClean="0"/>
              <a:t>Grande </a:t>
            </a:r>
            <a:r>
              <a:rPr lang="it-IT" dirty="0"/>
              <a:t>passo che sicuramente porterà a dei sorprendenti benefici in ambito </a:t>
            </a:r>
            <a:r>
              <a:rPr lang="it-IT" dirty="0" err="1" smtClean="0"/>
              <a:t>rianimatorio</a:t>
            </a:r>
            <a:r>
              <a:rPr lang="it-IT" dirty="0" smtClean="0"/>
              <a:t>. Importante </a:t>
            </a:r>
            <a:r>
              <a:rPr lang="it-IT" dirty="0"/>
              <a:t>modifica, con l’Art. 4, è stata apportata alla Legge n. 120 del 2001, che aveva dettato l’opportunità a personale laico di poter svolgere attività </a:t>
            </a:r>
            <a:r>
              <a:rPr lang="it-IT" dirty="0" err="1"/>
              <a:t>rianimatoria</a:t>
            </a:r>
            <a:r>
              <a:rPr lang="it-IT" dirty="0"/>
              <a:t> ed utilizzare il DAE, previo addestramento da parte di personale sanitario. </a:t>
            </a:r>
          </a:p>
        </p:txBody>
      </p:sp>
      <p:sp>
        <p:nvSpPr>
          <p:cNvPr id="8" name="CasellaDiTesto 7"/>
          <p:cNvSpPr txBox="1"/>
          <p:nvPr/>
        </p:nvSpPr>
        <p:spPr>
          <a:xfrm rot="19338466">
            <a:off x="441801" y="733316"/>
            <a:ext cx="2955513"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4000" b="1" dirty="0" smtClean="0">
                <a:solidFill>
                  <a:schemeClr val="bg1"/>
                </a:solidFill>
              </a:rPr>
              <a:t>La legge del “CUORE”</a:t>
            </a:r>
          </a:p>
          <a:p>
            <a:pPr algn="ctr"/>
            <a:r>
              <a:rPr lang="it-IT" sz="2000" b="1" smtClean="0">
                <a:solidFill>
                  <a:schemeClr val="bg1"/>
                </a:solidFill>
              </a:rPr>
              <a:t>LEGGE </a:t>
            </a:r>
            <a:r>
              <a:rPr lang="it-IT" sz="2000" b="1" smtClean="0">
                <a:solidFill>
                  <a:schemeClr val="bg1"/>
                </a:solidFill>
              </a:rPr>
              <a:t>N.116/2021 </a:t>
            </a:r>
            <a:endParaRPr lang="it-IT"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6" name="CasellaDiTesto 5"/>
          <p:cNvSpPr txBox="1"/>
          <p:nvPr/>
        </p:nvSpPr>
        <p:spPr>
          <a:xfrm>
            <a:off x="251520" y="620688"/>
            <a:ext cx="8640960" cy="2862322"/>
          </a:xfrm>
          <a:prstGeom prst="rect">
            <a:avLst/>
          </a:prstGeom>
          <a:noFill/>
        </p:spPr>
        <p:txBody>
          <a:bodyPr wrap="square" rtlCol="0">
            <a:spAutoFit/>
          </a:bodyPr>
          <a:lstStyle/>
          <a:p>
            <a:pPr algn="just"/>
            <a:r>
              <a:rPr lang="it-IT" dirty="0" smtClean="0"/>
              <a:t>.Oggi </a:t>
            </a:r>
            <a:r>
              <a:rPr lang="it-IT" dirty="0"/>
              <a:t>indipendentemente dalla formazione, in caso di arresto cardiaco, “chiunque” può, in virtù dell’art. 54 del codice penale, procedere all’utilizzo del DAE ed eseguire le manovre </a:t>
            </a:r>
            <a:r>
              <a:rPr lang="it-IT" dirty="0" err="1"/>
              <a:t>rianimatorie</a:t>
            </a:r>
            <a:r>
              <a:rPr lang="it-IT" dirty="0"/>
              <a:t>. Sicuramente il tutto seguito da personale del 118, che tramite cellulare, darà disposizioni per procedere alle manovre sopra indicate. Chiaro è che il tutto non metterà in ombra la formazione, ma sicuramente genererà una più ampia sensibilizzazione al fine di aumentare il ventaglio dei formati sul territorio nazionale. Si pensi solo che ora il DAE dovrà essere presente in modo “importante” nei nostri ambienti pubblici; questa sarà una situazione che determinerà la voglia di saperlo utilizzare, ma soprattutto, nel laico, il desiderio di essere cosciente di quanto potrà fare in caso di arresto </a:t>
            </a:r>
            <a:r>
              <a:rPr lang="it-IT" dirty="0" smtClean="0"/>
              <a:t>cardiaco.</a:t>
            </a:r>
            <a:endParaRPr lang="it-IT" dirty="0"/>
          </a:p>
          <a:p>
            <a:pPr algn="just"/>
            <a:r>
              <a:rPr lang="it-IT" dirty="0" smtClean="0"/>
              <a:t>Altro </a:t>
            </a:r>
            <a:r>
              <a:rPr lang="it-IT" dirty="0"/>
              <a:t>importante passo è la mappatura dei DAE presenti sul territorio nazionale. </a:t>
            </a:r>
          </a:p>
        </p:txBody>
      </p:sp>
      <p:pic>
        <p:nvPicPr>
          <p:cNvPr id="5122" name="Picture 2" descr="Rianimazione cardiopolmonare, nuove linee guida europee - Tecnica  Ospedaliera"/>
          <p:cNvPicPr>
            <a:picLocks noChangeAspect="1" noChangeArrowheads="1"/>
          </p:cNvPicPr>
          <p:nvPr/>
        </p:nvPicPr>
        <p:blipFill>
          <a:blip r:embed="rId2" cstate="print"/>
          <a:srcRect/>
          <a:stretch>
            <a:fillRect/>
          </a:stretch>
        </p:blipFill>
        <p:spPr bwMode="auto">
          <a:xfrm>
            <a:off x="1763688" y="3501008"/>
            <a:ext cx="5328592" cy="318154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6" name="CasellaDiTesto 5"/>
          <p:cNvSpPr txBox="1"/>
          <p:nvPr/>
        </p:nvSpPr>
        <p:spPr>
          <a:xfrm>
            <a:off x="251520" y="620688"/>
            <a:ext cx="8640960" cy="2400657"/>
          </a:xfrm>
          <a:prstGeom prst="rect">
            <a:avLst/>
          </a:prstGeom>
          <a:noFill/>
        </p:spPr>
        <p:txBody>
          <a:bodyPr wrap="square" rtlCol="0">
            <a:spAutoFit/>
          </a:bodyPr>
          <a:lstStyle/>
          <a:p>
            <a:r>
              <a:rPr lang="it-IT" dirty="0"/>
              <a:t>il </a:t>
            </a:r>
            <a:r>
              <a:rPr lang="it-IT" sz="2400" b="1" dirty="0"/>
              <a:t>DAE nelle scuole</a:t>
            </a:r>
            <a:r>
              <a:rPr lang="it-IT" dirty="0"/>
              <a:t> gioca un ruolo importante anche a livello educativo e culturale. </a:t>
            </a:r>
            <a:endParaRPr lang="it-IT" dirty="0" smtClean="0"/>
          </a:p>
          <a:p>
            <a:r>
              <a:rPr lang="it-IT" dirty="0" smtClean="0"/>
              <a:t>Infatti </a:t>
            </a:r>
            <a:r>
              <a:rPr lang="it-IT" dirty="0"/>
              <a:t>un bambino che sin dalla scuola primaria impara a conoscere un defibrillatore e l’importanza che questo strumento riveste, avrà una conoscenza di base in materia dei DAE sia a livello nozionistico che pratico, e sarà in grado di apprendere con più semplicità le principali manovre </a:t>
            </a:r>
            <a:r>
              <a:rPr lang="it-IT" dirty="0" smtClean="0"/>
              <a:t>salvavita.</a:t>
            </a:r>
          </a:p>
          <a:p>
            <a:r>
              <a:rPr lang="it-IT" dirty="0" smtClean="0"/>
              <a:t> </a:t>
            </a:r>
            <a:r>
              <a:rPr lang="it-IT" dirty="0"/>
              <a:t>Di conseguenza sarà un adulto più preparato che non avrà bisogno di essere rassicurato sul fatto che il DAE non sia uno strumento pericoloso o complicato ma, al contrario, lo riterrà prezioso perché in grado di salvare una vita.</a:t>
            </a:r>
            <a:r>
              <a:rPr lang="it-IT" dirty="0" smtClean="0"/>
              <a:t> </a:t>
            </a:r>
            <a:endParaRPr lang="it-IT" dirty="0"/>
          </a:p>
        </p:txBody>
      </p:sp>
      <p:pic>
        <p:nvPicPr>
          <p:cNvPr id="9" name="Immagine 8" descr="download.png"/>
          <p:cNvPicPr>
            <a:picLocks noChangeAspect="1"/>
          </p:cNvPicPr>
          <p:nvPr/>
        </p:nvPicPr>
        <p:blipFill>
          <a:blip r:embed="rId2" cstate="print"/>
          <a:stretch>
            <a:fillRect/>
          </a:stretch>
        </p:blipFill>
        <p:spPr>
          <a:xfrm>
            <a:off x="1835696" y="3140968"/>
            <a:ext cx="5544616" cy="30243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404664"/>
            <a:ext cx="896448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smtClean="0">
                <a:hlinkClick r:id="rId2"/>
              </a:rPr>
              <a:t>https://www.soccorritori.ch/arresto-cardiaco-e-defibrillatore/</a:t>
            </a:r>
            <a:endParaRPr lang="it-IT" dirty="0" smtClean="0"/>
          </a:p>
          <a:p>
            <a:pPr algn="ctr"/>
            <a:endParaRPr lang="it-IT" dirty="0"/>
          </a:p>
          <a:p>
            <a:pPr algn="ctr"/>
            <a:r>
              <a:rPr lang="it-IT" dirty="0" smtClean="0">
                <a:hlinkClick r:id="rId3"/>
              </a:rPr>
              <a:t>https://www.youtube.com/watch?v=34nGQJ8KH-k</a:t>
            </a:r>
            <a:endParaRPr lang="it-IT" dirty="0" smtClean="0"/>
          </a:p>
          <a:p>
            <a:pPr algn="ctr"/>
            <a:endParaRPr lang="it-IT" dirty="0"/>
          </a:p>
          <a:p>
            <a:pPr algn="ctr"/>
            <a:r>
              <a:rPr lang="it-IT" dirty="0" smtClean="0"/>
              <a:t>https://www.youtube.com/watch?v=w47c9QMMZws</a:t>
            </a:r>
            <a:endParaRPr lang="it-IT" dirty="0"/>
          </a:p>
        </p:txBody>
      </p:sp>
      <p:pic>
        <p:nvPicPr>
          <p:cNvPr id="20484" name="Picture 4" descr="Arresto Cardiaco e Defibrillatore – soccorritori.ch"/>
          <p:cNvPicPr>
            <a:picLocks noChangeAspect="1" noChangeArrowheads="1"/>
          </p:cNvPicPr>
          <p:nvPr/>
        </p:nvPicPr>
        <p:blipFill>
          <a:blip r:embed="rId4" cstate="print"/>
          <a:srcRect/>
          <a:stretch>
            <a:fillRect/>
          </a:stretch>
        </p:blipFill>
        <p:spPr bwMode="auto">
          <a:xfrm>
            <a:off x="1763688" y="2780928"/>
            <a:ext cx="5544616" cy="37444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a IRC le nuove linee guida europee sulla rianimazione cardiopolmonare -  insalutenews.it"/>
          <p:cNvPicPr>
            <a:picLocks noChangeAspect="1" noChangeArrowheads="1"/>
          </p:cNvPicPr>
          <p:nvPr/>
        </p:nvPicPr>
        <p:blipFill>
          <a:blip r:embed="rId2" cstate="print"/>
          <a:srcRect/>
          <a:stretch>
            <a:fillRect/>
          </a:stretch>
        </p:blipFill>
        <p:spPr bwMode="auto">
          <a:xfrm>
            <a:off x="1979712" y="4725144"/>
            <a:ext cx="4968552" cy="1628800"/>
          </a:xfrm>
          <a:prstGeom prst="rect">
            <a:avLst/>
          </a:prstGeom>
          <a:noFill/>
        </p:spPr>
      </p:pic>
      <p:sp>
        <p:nvSpPr>
          <p:cNvPr id="6" name="CasellaDiTesto 5"/>
          <p:cNvSpPr txBox="1"/>
          <p:nvPr/>
        </p:nvSpPr>
        <p:spPr>
          <a:xfrm>
            <a:off x="503040" y="260648"/>
            <a:ext cx="864096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2400" b="1" dirty="0"/>
              <a:t>Rianimazione Cardiopolmonare (RCP) durante l’epidemia da Sars-Cov-2 e in caso di sospetta o confermata infezione Covid-19</a:t>
            </a:r>
          </a:p>
          <a:p>
            <a:endParaRPr lang="it-IT" dirty="0"/>
          </a:p>
        </p:txBody>
      </p:sp>
      <p:sp>
        <p:nvSpPr>
          <p:cNvPr id="7" name="CasellaDiTesto 6"/>
          <p:cNvSpPr txBox="1"/>
          <p:nvPr/>
        </p:nvSpPr>
        <p:spPr>
          <a:xfrm>
            <a:off x="827584" y="1268760"/>
            <a:ext cx="7704856" cy="34470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fontAlgn="base"/>
            <a:r>
              <a:rPr lang="it-IT" sz="2000" b="1" dirty="0"/>
              <a:t>Evitare di avvicinarsi al viso della vittima per stabilire la presenza del respiro. Sono da considerarsi abolite, quindi, le “manovre GAS” cioè “Guardo Ascolto e Sento”, precedentemente consigliate per la valutazione del respiro</a:t>
            </a:r>
            <a:r>
              <a:rPr lang="it-IT" sz="2000" b="1" dirty="0" smtClean="0"/>
              <a:t>.</a:t>
            </a:r>
          </a:p>
          <a:p>
            <a:pPr algn="just" fontAlgn="base"/>
            <a:r>
              <a:rPr lang="it-IT" sz="2000" b="1" dirty="0"/>
              <a:t>I soccorritori laici – qualora sia possibile – </a:t>
            </a:r>
            <a:r>
              <a:rPr lang="it-IT" sz="2000" b="1" dirty="0" smtClean="0"/>
              <a:t>devono utilizzare </a:t>
            </a:r>
            <a:r>
              <a:rPr lang="it-IT" sz="2000" b="1" dirty="0"/>
              <a:t>i dispositivi di protezione individuale adatti ad evitare l’esposizione ad aerosol generati dalle </a:t>
            </a:r>
            <a:r>
              <a:rPr lang="it-IT" sz="2000" b="1" dirty="0" smtClean="0"/>
              <a:t>compressioni.</a:t>
            </a:r>
            <a:endParaRPr lang="it-IT" sz="2000" b="1" dirty="0"/>
          </a:p>
          <a:p>
            <a:pPr algn="just" fontAlgn="base"/>
            <a:r>
              <a:rPr lang="it-IT" sz="2000" b="1" dirty="0" smtClean="0"/>
              <a:t>Si procede </a:t>
            </a:r>
            <a:r>
              <a:rPr lang="it-IT" sz="2000" b="1" dirty="0"/>
              <a:t>con la RCP mediante le sole compressioni toraciche coprendo bocca e naso della vittima con mascherina o appoggiando un indumento per limitare la diffusione dell’aerosol.</a:t>
            </a:r>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483</Words>
  <Application>Microsoft Office PowerPoint</Application>
  <PresentationFormat>Presentazione su schermo (4:3)</PresentationFormat>
  <Paragraphs>137</Paragraphs>
  <Slides>11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Arial</vt:lpstr>
      <vt:lpstr>Calibri</vt:lpstr>
      <vt:lpstr>Tema di Office</vt:lpstr>
      <vt:lpstr>16 ottobre 2021  GIORNATA MONDIALE DELLA RIABILITAZIONE CARDIO-POLMONARE RCP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ottobre 2021  GIORNATA MONDIALE DELLA RIABILITAZIONE CARDIO-POLMONARE</dc:title>
  <dc:creator>Maria</dc:creator>
  <cp:lastModifiedBy>Oliveto</cp:lastModifiedBy>
  <cp:revision>9</cp:revision>
  <dcterms:created xsi:type="dcterms:W3CDTF">2021-10-07T19:45:14Z</dcterms:created>
  <dcterms:modified xsi:type="dcterms:W3CDTF">2021-10-08T10:11:14Z</dcterms:modified>
</cp:coreProperties>
</file>